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1"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6400"/>
    <a:srgbClr val="009592"/>
    <a:srgbClr val="EE6000"/>
    <a:srgbClr val="FDEFE3"/>
    <a:srgbClr val="009999"/>
    <a:srgbClr val="D1FFFF"/>
    <a:srgbClr val="FFF5EB"/>
    <a:srgbClr val="F26200"/>
    <a:srgbClr val="FF6600"/>
    <a:srgbClr val="FF3E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535" autoAdjust="0"/>
    <p:restoredTop sz="94461" autoAdjust="0"/>
  </p:normalViewPr>
  <p:slideViewPr>
    <p:cSldViewPr>
      <p:cViewPr varScale="1">
        <p:scale>
          <a:sx n="81" d="100"/>
          <a:sy n="81" d="100"/>
        </p:scale>
        <p:origin x="3642" y="90"/>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3" y="0"/>
            <a:ext cx="2918621" cy="493237"/>
          </a:xfrm>
          <a:prstGeom prst="rect">
            <a:avLst/>
          </a:prstGeom>
        </p:spPr>
        <p:txBody>
          <a:bodyPr vert="horz" lIns="90654" tIns="45327" rIns="90654" bIns="45327" rtlCol="0"/>
          <a:lstStyle>
            <a:lvl1pPr algn="r">
              <a:defRPr sz="1200"/>
            </a:lvl1pPr>
          </a:lstStyle>
          <a:p>
            <a:fld id="{CD879F9C-69A1-4AE6-B6EB-ECF36EC2A169}" type="datetimeFigureOut">
              <a:rPr kumimoji="1" lang="ja-JP" altLang="en-US" smtClean="0"/>
              <a:t>2025/11/18</a:t>
            </a:fld>
            <a:endParaRPr kumimoji="1" lang="ja-JP" altLang="en-US"/>
          </a:p>
        </p:txBody>
      </p:sp>
      <p:sp>
        <p:nvSpPr>
          <p:cNvPr id="4" name="フッター プレースホルダー 3"/>
          <p:cNvSpPr>
            <a:spLocks noGrp="1"/>
          </p:cNvSpPr>
          <p:nvPr>
            <p:ph type="ftr" sz="quarter" idx="2"/>
          </p:nvPr>
        </p:nvSpPr>
        <p:spPr>
          <a:xfrm>
            <a:off x="1" y="9371502"/>
            <a:ext cx="2918621" cy="493236"/>
          </a:xfrm>
          <a:prstGeom prst="rect">
            <a:avLst/>
          </a:prstGeom>
        </p:spPr>
        <p:txBody>
          <a:bodyPr vert="horz" lIns="90654" tIns="45327" rIns="90654" bIns="453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3" y="9371502"/>
            <a:ext cx="2918621" cy="493236"/>
          </a:xfrm>
          <a:prstGeom prst="rect">
            <a:avLst/>
          </a:prstGeom>
        </p:spPr>
        <p:txBody>
          <a:bodyPr vert="horz" lIns="90654" tIns="45327" rIns="90654" bIns="45327" rtlCol="0" anchor="b"/>
          <a:lstStyle>
            <a:lvl1pPr algn="r">
              <a:defRPr sz="1200"/>
            </a:lvl1pPr>
          </a:lstStyle>
          <a:p>
            <a:fld id="{C6107418-87BC-4988-9451-166919482D5A}" type="slidenum">
              <a:rPr kumimoji="1" lang="ja-JP" altLang="en-US" smtClean="0"/>
              <a:t>‹#›</a:t>
            </a:fld>
            <a:endParaRPr kumimoji="1" lang="ja-JP" altLang="en-US"/>
          </a:p>
        </p:txBody>
      </p:sp>
    </p:spTree>
    <p:extLst>
      <p:ext uri="{BB962C8B-B14F-4D97-AF65-F5344CB8AC3E}">
        <p14:creationId xmlns:p14="http://schemas.microsoft.com/office/powerpoint/2010/main" val="239255265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3237"/>
          </a:xfrm>
          <a:prstGeom prst="rect">
            <a:avLst/>
          </a:prstGeom>
        </p:spPr>
        <p:txBody>
          <a:bodyPr vert="horz" lIns="90654" tIns="45327" rIns="90654" bIns="45327" rtlCol="0"/>
          <a:lstStyle>
            <a:lvl1pPr algn="r">
              <a:defRPr sz="1200"/>
            </a:lvl1pPr>
          </a:lstStyle>
          <a:p>
            <a:fld id="{59D5B9FF-1E2E-40E2-BC09-05F5CB09D503}" type="datetimeFigureOut">
              <a:rPr kumimoji="1" lang="ja-JP" altLang="en-US" smtClean="0"/>
              <a:t>2025/11/18</a:t>
            </a:fld>
            <a:endParaRPr kumimoji="1" lang="ja-JP" altLang="en-US"/>
          </a:p>
        </p:txBody>
      </p:sp>
      <p:sp>
        <p:nvSpPr>
          <p:cNvPr id="4" name="スライド イメージ プレースホルダー 3"/>
          <p:cNvSpPr>
            <a:spLocks noGrp="1" noRot="1" noChangeAspect="1"/>
          </p:cNvSpPr>
          <p:nvPr>
            <p:ph type="sldImg" idx="2"/>
          </p:nvPr>
        </p:nvSpPr>
        <p:spPr>
          <a:xfrm>
            <a:off x="1982788" y="741363"/>
            <a:ext cx="2770187" cy="3697287"/>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3890" y="4686538"/>
            <a:ext cx="5387983" cy="4439132"/>
          </a:xfrm>
          <a:prstGeom prst="rect">
            <a:avLst/>
          </a:prstGeom>
        </p:spPr>
        <p:txBody>
          <a:bodyPr vert="horz" lIns="90654" tIns="45327" rIns="90654"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2"/>
            <a:ext cx="2918621" cy="493236"/>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54" tIns="45327" rIns="90654" bIns="45327" rtlCol="0" anchor="b"/>
          <a:lstStyle>
            <a:lvl1pPr algn="r">
              <a:defRPr sz="1200"/>
            </a:lvl1pPr>
          </a:lstStyle>
          <a:p>
            <a:fld id="{0D31599C-3FAC-408C-BA56-AA0933999512}" type="slidenum">
              <a:rPr kumimoji="1" lang="ja-JP" altLang="en-US" smtClean="0"/>
              <a:t>‹#›</a:t>
            </a:fld>
            <a:endParaRPr kumimoji="1" lang="ja-JP" altLang="en-US"/>
          </a:p>
        </p:txBody>
      </p:sp>
    </p:spTree>
    <p:extLst>
      <p:ext uri="{BB962C8B-B14F-4D97-AF65-F5344CB8AC3E}">
        <p14:creationId xmlns:p14="http://schemas.microsoft.com/office/powerpoint/2010/main" val="257246577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561699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B8B3A9F-58BD-4D9E-93E4-829ABE06F98E}" type="datetimeFigureOut">
              <a:rPr kumimoji="1" lang="ja-JP" altLang="en-US" smtClean="0"/>
              <a:t>2025/11/18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78722875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37000">
              <a:srgbClr val="FFF5EB">
                <a:lumMod val="71000"/>
                <a:lumOff val="29000"/>
              </a:srgbClr>
            </a:gs>
            <a:gs pos="100000">
              <a:srgbClr val="FDEFE3"/>
            </a:gs>
          </a:gsLst>
          <a:lin ang="5400000" scaled="0"/>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B8B3A9F-58BD-4D9E-93E4-829ABE06F98E}" type="datetimeFigureOut">
              <a:rPr kumimoji="1" lang="ja-JP" altLang="en-US" smtClean="0"/>
              <a:t>2025/11/18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59935828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 Box 6">
            <a:extLst>
              <a:ext uri="{FF2B5EF4-FFF2-40B4-BE49-F238E27FC236}">
                <a16:creationId xmlns:a16="http://schemas.microsoft.com/office/drawing/2014/main" id="{74A4E14D-7944-40E2-B270-48DC94E7ECDA}"/>
              </a:ext>
            </a:extLst>
          </p:cNvPr>
          <p:cNvSpPr txBox="1">
            <a:spLocks noChangeArrowheads="1"/>
          </p:cNvSpPr>
          <p:nvPr/>
        </p:nvSpPr>
        <p:spPr bwMode="auto">
          <a:xfrm>
            <a:off x="216878" y="-47624"/>
            <a:ext cx="6540782" cy="515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lvl="0" algn="ctr" fontAlgn="base">
              <a:lnSpc>
                <a:spcPts val="3630"/>
              </a:lnSpc>
              <a:spcBef>
                <a:spcPct val="0"/>
              </a:spcBef>
              <a:spcAft>
                <a:spcPct val="0"/>
              </a:spcAft>
              <a:defRPr/>
            </a:pPr>
            <a:endParaRPr kumimoji="1" lang="zh-TW" altLang="en-US"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a:p>
            <a:pPr lvl="0" algn="ctr" fontAlgn="base">
              <a:lnSpc>
                <a:spcPts val="3630"/>
              </a:lnSpc>
              <a:spcBef>
                <a:spcPct val="0"/>
              </a:spcBef>
              <a:spcAft>
                <a:spcPct val="0"/>
              </a:spcAft>
              <a:defRPr/>
            </a:pPr>
            <a:r>
              <a:rPr kumimoji="1" lang="zh-TW" altLang="en-US" sz="26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令和</a:t>
            </a:r>
            <a:r>
              <a:rPr kumimoji="1" lang="en-US" altLang="ja-JP" sz="26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7</a:t>
            </a:r>
            <a:r>
              <a:rPr kumimoji="1" lang="zh-TW" altLang="en-US" sz="26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年度　遠賀･中間薬剤師</a:t>
            </a:r>
            <a:r>
              <a:rPr kumimoji="1" lang="ja-JP" altLang="en-US" sz="26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会</a:t>
            </a:r>
            <a:r>
              <a:rPr lang="ja-JP" altLang="en-US" sz="2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学術</a:t>
            </a:r>
            <a:r>
              <a:rPr kumimoji="1" lang="zh-TW" altLang="en-US" sz="26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研修会</a:t>
            </a:r>
          </a:p>
        </p:txBody>
      </p:sp>
      <p:sp>
        <p:nvSpPr>
          <p:cNvPr id="38" name="テキスト ボックス 37">
            <a:extLst>
              <a:ext uri="{FF2B5EF4-FFF2-40B4-BE49-F238E27FC236}">
                <a16:creationId xmlns:a16="http://schemas.microsoft.com/office/drawing/2014/main" id="{DB465C13-8E5E-408B-BA77-2BAA18B6D03D}"/>
              </a:ext>
            </a:extLst>
          </p:cNvPr>
          <p:cNvSpPr txBox="1"/>
          <p:nvPr/>
        </p:nvSpPr>
        <p:spPr>
          <a:xfrm>
            <a:off x="610031" y="8789186"/>
            <a:ext cx="5534089" cy="3193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75" b="1" dirty="0">
                <a:solidFill>
                  <a:prstClr val="black">
                    <a:lumMod val="75000"/>
                    <a:lumOff val="25000"/>
                  </a:prstClr>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共催</a:t>
            </a:r>
            <a:r>
              <a:rPr kumimoji="1" lang="ja-JP" altLang="en-US" sz="1475" b="1" i="0" u="none" strike="noStrike" kern="1200" cap="none" spc="0" normalizeH="0" baseline="0" noProof="0" dirty="0">
                <a:ln>
                  <a:noFill/>
                </a:ln>
                <a:solidFill>
                  <a:prstClr val="black">
                    <a:lumMod val="75000"/>
                    <a:lumOff val="25000"/>
                  </a:prstClr>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：一般社団法人　遠賀・中間薬剤師会　　　第一三共株式会社</a:t>
            </a:r>
          </a:p>
        </p:txBody>
      </p:sp>
      <p:grpSp>
        <p:nvGrpSpPr>
          <p:cNvPr id="2" name="グループ化 1">
            <a:extLst>
              <a:ext uri="{FF2B5EF4-FFF2-40B4-BE49-F238E27FC236}">
                <a16:creationId xmlns:a16="http://schemas.microsoft.com/office/drawing/2014/main" id="{A318CC7F-D1D3-C697-33FC-DD76C1BAA08C}"/>
              </a:ext>
            </a:extLst>
          </p:cNvPr>
          <p:cNvGrpSpPr/>
          <p:nvPr/>
        </p:nvGrpSpPr>
        <p:grpSpPr>
          <a:xfrm>
            <a:off x="667449" y="925368"/>
            <a:ext cx="6167554" cy="1054344"/>
            <a:chOff x="539625" y="1069558"/>
            <a:chExt cx="6167554" cy="1054344"/>
          </a:xfrm>
        </p:grpSpPr>
        <p:sp>
          <p:nvSpPr>
            <p:cNvPr id="16" name="AutoShape 9">
              <a:extLst>
                <a:ext uri="{FF2B5EF4-FFF2-40B4-BE49-F238E27FC236}">
                  <a16:creationId xmlns:a16="http://schemas.microsoft.com/office/drawing/2014/main" id="{BBC103F0-EF65-4CC3-9D52-68E32EA56EF7}"/>
                </a:ext>
              </a:extLst>
            </p:cNvPr>
            <p:cNvSpPr>
              <a:spLocks noChangeArrowheads="1"/>
            </p:cNvSpPr>
            <p:nvPr/>
          </p:nvSpPr>
          <p:spPr bwMode="auto">
            <a:xfrm>
              <a:off x="548680" y="1163331"/>
              <a:ext cx="412720" cy="215142"/>
            </a:xfrm>
            <a:prstGeom prst="roundRect">
              <a:avLst>
                <a:gd name="adj" fmla="val 775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4838" tIns="47419" rIns="94838" bIns="47419" anchor="ctr"/>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1028700" rtl="0" eaLnBrk="1" fontAlgn="base" latinLnBrk="0" hangingPunct="1">
                <a:lnSpc>
                  <a:spcPts val="1245"/>
                </a:lnSpc>
                <a:spcBef>
                  <a:spcPct val="0"/>
                </a:spcBef>
                <a:spcAft>
                  <a:spcPct val="0"/>
                </a:spcAft>
                <a:buClrTx/>
                <a:buSzTx/>
                <a:buFontTx/>
                <a:buNone/>
                <a:tabLst/>
                <a:defRPr/>
              </a:pPr>
              <a:r>
                <a:rPr kumimoji="1" lang="ja-JP" altLang="en-US" sz="1475"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日時</a:t>
              </a:r>
            </a:p>
          </p:txBody>
        </p:sp>
        <p:sp>
          <p:nvSpPr>
            <p:cNvPr id="29" name="Text Box 11">
              <a:extLst>
                <a:ext uri="{FF2B5EF4-FFF2-40B4-BE49-F238E27FC236}">
                  <a16:creationId xmlns:a16="http://schemas.microsoft.com/office/drawing/2014/main" id="{B697C0CE-CAB3-46B5-BE81-1EC77B483B79}"/>
                </a:ext>
              </a:extLst>
            </p:cNvPr>
            <p:cNvSpPr txBox="1">
              <a:spLocks noChangeArrowheads="1"/>
            </p:cNvSpPr>
            <p:nvPr/>
          </p:nvSpPr>
          <p:spPr bwMode="auto">
            <a:xfrm>
              <a:off x="1173667" y="1108237"/>
              <a:ext cx="5524457" cy="403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1028700" rtl="0" eaLnBrk="1" fontAlgn="base" latinLnBrk="0" hangingPunct="1">
                <a:lnSpc>
                  <a:spcPct val="100000"/>
                </a:lnSpc>
                <a:spcBef>
                  <a:spcPct val="50000"/>
                </a:spcBef>
                <a:spcAft>
                  <a:spcPct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202</a:t>
              </a:r>
              <a:r>
                <a:rPr lang="en-US" altLang="ja-JP" sz="1800"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6</a:t>
              </a:r>
              <a:r>
                <a:rPr kumimoji="1" lang="ja-JP" altLang="en-US" sz="18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年</a:t>
              </a:r>
              <a:r>
                <a:rPr lang="en-US" altLang="ja-JP" sz="1800"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 </a:t>
              </a:r>
              <a:r>
                <a:rPr kumimoji="1" lang="ja-JP" altLang="en-US" sz="24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１</a:t>
              </a:r>
              <a:r>
                <a:rPr kumimoji="1" lang="ja-JP" altLang="en-US" sz="16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月</a:t>
              </a:r>
              <a:r>
                <a:rPr lang="en-US" altLang="ja-JP" sz="2400" b="1" dirty="0">
                  <a:latin typeface="UD デジタル 教科書体 NK-B" panose="02020700000000000000" pitchFamily="18" charset="-128"/>
                  <a:ea typeface="UD デジタル 教科書体 NK-B" panose="02020700000000000000" pitchFamily="18" charset="-128"/>
                  <a:cs typeface="Meiryo UI" panose="020B0604030504040204" pitchFamily="50" charset="-128"/>
                </a:rPr>
                <a:t>30</a:t>
              </a:r>
              <a:r>
                <a:rPr kumimoji="1" lang="ja-JP" altLang="en-US" sz="16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日（金）　　　</a:t>
              </a:r>
              <a:r>
                <a:rPr kumimoji="1" lang="en-US" altLang="ja-JP" sz="18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19:</a:t>
              </a:r>
              <a:r>
                <a:rPr kumimoji="1" lang="ja-JP" altLang="en-US" sz="18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３</a:t>
              </a:r>
              <a:r>
                <a:rPr kumimoji="1" lang="en-US" altLang="ja-JP" sz="18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0 </a:t>
              </a:r>
              <a:r>
                <a:rPr lang="ja-JP" altLang="en-US" sz="1800" dirty="0">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～２１：０</a:t>
              </a:r>
              <a:r>
                <a:rPr lang="en-US" altLang="ja-JP" sz="1800" dirty="0">
                  <a:latin typeface="UD デジタル 教科書体 NK-B" panose="02020700000000000000" pitchFamily="18" charset="-128"/>
                  <a:ea typeface="UD デジタル 教科書体 NK-B" panose="02020700000000000000" pitchFamily="18" charset="-128"/>
                  <a:cs typeface="Meiryo UI" panose="020B0604030504040204" pitchFamily="50" charset="-128"/>
                </a:rPr>
                <a:t>0</a:t>
              </a:r>
              <a:endParaRPr kumimoji="1" lang="ja-JP" altLang="en-US"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cxnSp>
          <p:nvCxnSpPr>
            <p:cNvPr id="33" name="直線コネクタ 32">
              <a:extLst>
                <a:ext uri="{FF2B5EF4-FFF2-40B4-BE49-F238E27FC236}">
                  <a16:creationId xmlns:a16="http://schemas.microsoft.com/office/drawing/2014/main" id="{AA661799-3047-4F76-A512-DC6A37DC575F}"/>
                </a:ext>
              </a:extLst>
            </p:cNvPr>
            <p:cNvCxnSpPr/>
            <p:nvPr/>
          </p:nvCxnSpPr>
          <p:spPr>
            <a:xfrm>
              <a:off x="1067533" y="1069558"/>
              <a:ext cx="0" cy="329298"/>
            </a:xfrm>
            <a:prstGeom prst="line">
              <a:avLst/>
            </a:prstGeom>
            <a:noFill/>
            <a:ln w="12700" cap="flat" cmpd="sng" algn="ctr">
              <a:solidFill>
                <a:schemeClr val="tx1"/>
              </a:solidFill>
              <a:prstDash val="solid"/>
              <a:miter lim="800000"/>
            </a:ln>
            <a:effectLst/>
          </p:spPr>
        </p:cxnSp>
        <p:sp>
          <p:nvSpPr>
            <p:cNvPr id="39" name="AutoShape 9">
              <a:extLst>
                <a:ext uri="{FF2B5EF4-FFF2-40B4-BE49-F238E27FC236}">
                  <a16:creationId xmlns:a16="http://schemas.microsoft.com/office/drawing/2014/main" id="{E8E64F84-7D93-48BB-83D7-B37CA681EDE3}"/>
                </a:ext>
              </a:extLst>
            </p:cNvPr>
            <p:cNvSpPr>
              <a:spLocks noChangeArrowheads="1"/>
            </p:cNvSpPr>
            <p:nvPr/>
          </p:nvSpPr>
          <p:spPr bwMode="auto">
            <a:xfrm>
              <a:off x="539625" y="1761826"/>
              <a:ext cx="412720" cy="215142"/>
            </a:xfrm>
            <a:prstGeom prst="roundRect">
              <a:avLst>
                <a:gd name="adj" fmla="val 775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4838" tIns="47419" rIns="94838" bIns="47419" anchor="ctr"/>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1028700" rtl="0" eaLnBrk="1" fontAlgn="base" latinLnBrk="0" hangingPunct="1">
                <a:lnSpc>
                  <a:spcPts val="1245"/>
                </a:lnSpc>
                <a:spcBef>
                  <a:spcPct val="0"/>
                </a:spcBef>
                <a:spcAft>
                  <a:spcPct val="0"/>
                </a:spcAft>
                <a:buClrTx/>
                <a:buSzTx/>
                <a:buFontTx/>
                <a:buNone/>
                <a:tabLst/>
                <a:defRPr/>
              </a:pPr>
              <a:r>
                <a:rPr lang="ja-JP" altLang="en-US" sz="1475"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会場</a:t>
              </a:r>
              <a:endParaRPr kumimoji="1" lang="ja-JP" altLang="en-US" sz="1475"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40" name="Text Box 11">
              <a:extLst>
                <a:ext uri="{FF2B5EF4-FFF2-40B4-BE49-F238E27FC236}">
                  <a16:creationId xmlns:a16="http://schemas.microsoft.com/office/drawing/2014/main" id="{2D5D66A7-5679-42A9-98C5-9552D0BED6A2}"/>
                </a:ext>
              </a:extLst>
            </p:cNvPr>
            <p:cNvSpPr txBox="1">
              <a:spLocks noChangeArrowheads="1"/>
            </p:cNvSpPr>
            <p:nvPr/>
          </p:nvSpPr>
          <p:spPr bwMode="auto">
            <a:xfrm>
              <a:off x="1182722" y="1700147"/>
              <a:ext cx="5524457" cy="42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1028700" rtl="0" eaLnBrk="1" fontAlgn="base" latinLnBrk="0" hangingPunct="1">
                <a:lnSpc>
                  <a:spcPct val="100000"/>
                </a:lnSpc>
                <a:spcBef>
                  <a:spcPct val="50000"/>
                </a:spcBef>
                <a:spcAft>
                  <a:spcPct val="0"/>
                </a:spcAft>
                <a:buClrTx/>
                <a:buSzTx/>
                <a:buFontTx/>
                <a:buNone/>
                <a:tabLst/>
                <a:defRPr/>
              </a:pPr>
              <a:r>
                <a:rPr lang="ja-JP" altLang="en-US"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遠賀･中間薬剤師会館</a:t>
              </a:r>
              <a:r>
                <a:rPr lang="en-US" altLang="ja-JP"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3</a:t>
              </a:r>
              <a:r>
                <a:rPr lang="ja-JP" altLang="en-US"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階ホール</a:t>
              </a:r>
              <a:endPar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cxnSp>
          <p:nvCxnSpPr>
            <p:cNvPr id="41" name="直線コネクタ 40">
              <a:extLst>
                <a:ext uri="{FF2B5EF4-FFF2-40B4-BE49-F238E27FC236}">
                  <a16:creationId xmlns:a16="http://schemas.microsoft.com/office/drawing/2014/main" id="{8B9DCFED-F2E6-480A-87F6-AC22ED36F722}"/>
                </a:ext>
              </a:extLst>
            </p:cNvPr>
            <p:cNvCxnSpPr/>
            <p:nvPr/>
          </p:nvCxnSpPr>
          <p:spPr>
            <a:xfrm>
              <a:off x="1067533" y="1729470"/>
              <a:ext cx="0" cy="329298"/>
            </a:xfrm>
            <a:prstGeom prst="line">
              <a:avLst/>
            </a:prstGeom>
            <a:noFill/>
            <a:ln w="12700" cap="flat" cmpd="sng" algn="ctr">
              <a:solidFill>
                <a:schemeClr val="tx1"/>
              </a:solidFill>
              <a:prstDash val="solid"/>
              <a:miter lim="800000"/>
            </a:ln>
            <a:effectLst/>
          </p:spPr>
        </p:cxnSp>
      </p:grpSp>
      <p:cxnSp>
        <p:nvCxnSpPr>
          <p:cNvPr id="31" name="直線コネクタ 30">
            <a:extLst>
              <a:ext uri="{FF2B5EF4-FFF2-40B4-BE49-F238E27FC236}">
                <a16:creationId xmlns:a16="http://schemas.microsoft.com/office/drawing/2014/main" id="{6E68F3DB-B992-443C-BF44-D71D97F79F72}"/>
              </a:ext>
            </a:extLst>
          </p:cNvPr>
          <p:cNvCxnSpPr/>
          <p:nvPr/>
        </p:nvCxnSpPr>
        <p:spPr>
          <a:xfrm>
            <a:off x="-27001" y="2339752"/>
            <a:ext cx="6912000" cy="1806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5" name="Text Box 119">
            <a:extLst>
              <a:ext uri="{FF2B5EF4-FFF2-40B4-BE49-F238E27FC236}">
                <a16:creationId xmlns:a16="http://schemas.microsoft.com/office/drawing/2014/main" id="{5297D22A-FF81-4058-BCB6-8EE68C20AEF1}"/>
              </a:ext>
            </a:extLst>
          </p:cNvPr>
          <p:cNvSpPr txBox="1">
            <a:spLocks noChangeArrowheads="1"/>
          </p:cNvSpPr>
          <p:nvPr/>
        </p:nvSpPr>
        <p:spPr bwMode="auto">
          <a:xfrm>
            <a:off x="-407092" y="6156925"/>
            <a:ext cx="7250842" cy="719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33350" indent="-133350"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133350" marR="0" lvl="0" indent="-133350" algn="ctr" defTabSz="1028700" rtl="0" eaLnBrk="1" fontAlgn="base" latinLnBrk="0" hangingPunct="1">
              <a:lnSpc>
                <a:spcPct val="100000"/>
              </a:lnSpc>
              <a:spcBef>
                <a:spcPct val="0"/>
              </a:spcBef>
              <a:spcAft>
                <a:spcPct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　</a:t>
            </a:r>
            <a:endParaRPr kumimoji="1" lang="ja-JP" altLang="en-US" sz="20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46" name="Text Box 16">
            <a:extLst>
              <a:ext uri="{FF2B5EF4-FFF2-40B4-BE49-F238E27FC236}">
                <a16:creationId xmlns:a16="http://schemas.microsoft.com/office/drawing/2014/main" id="{67B29DCA-16A0-4880-9135-7342E82298DE}"/>
              </a:ext>
            </a:extLst>
          </p:cNvPr>
          <p:cNvSpPr txBox="1">
            <a:spLocks noChangeArrowheads="1"/>
          </p:cNvSpPr>
          <p:nvPr/>
        </p:nvSpPr>
        <p:spPr bwMode="auto">
          <a:xfrm>
            <a:off x="2860905" y="2051720"/>
            <a:ext cx="2581499" cy="179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1028700" rtl="0" eaLnBrk="1" fontAlgn="base" latinLnBrk="0" hangingPunct="1">
              <a:lnSpc>
                <a:spcPct val="100000"/>
              </a:lnSpc>
              <a:spcBef>
                <a:spcPct val="0"/>
              </a:spcBef>
              <a:spcAft>
                <a:spcPct val="0"/>
              </a:spcAft>
              <a:buClrTx/>
              <a:buSzTx/>
              <a:buFontTx/>
              <a:buNone/>
              <a:tabLst/>
              <a:defRPr/>
            </a:pPr>
            <a:r>
              <a:rPr kumimoji="1" lang="ja-JP" altLang="en-US" sz="1659" b="1" i="0" u="none" strike="noStrike" kern="1200" cap="none" spc="0" normalizeH="0" baseline="0" noProof="0" dirty="0">
                <a:ln>
                  <a:noFill/>
                </a:ln>
                <a:solidFill>
                  <a:srgbClr val="FF6600"/>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プログラム</a:t>
            </a:r>
            <a:endParaRPr kumimoji="1" lang="ja-JP" altLang="en-US" sz="1475" b="1" i="0" u="none" strike="noStrike" kern="1200" cap="none" spc="0" normalizeH="0" baseline="0" noProof="0" dirty="0">
              <a:ln>
                <a:noFill/>
              </a:ln>
              <a:solidFill>
                <a:srgbClr val="FF6600"/>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cxnSp>
        <p:nvCxnSpPr>
          <p:cNvPr id="48" name="直線コネクタ 47">
            <a:extLst>
              <a:ext uri="{FF2B5EF4-FFF2-40B4-BE49-F238E27FC236}">
                <a16:creationId xmlns:a16="http://schemas.microsoft.com/office/drawing/2014/main" id="{80D7416F-874A-43BE-B231-C2D01E0B9B2D}"/>
              </a:ext>
            </a:extLst>
          </p:cNvPr>
          <p:cNvCxnSpPr/>
          <p:nvPr/>
        </p:nvCxnSpPr>
        <p:spPr>
          <a:xfrm>
            <a:off x="0" y="5994100"/>
            <a:ext cx="6912000" cy="1806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BF3E87B4-3CA2-44BD-9A36-058863D46A9B}"/>
              </a:ext>
            </a:extLst>
          </p:cNvPr>
          <p:cNvSpPr/>
          <p:nvPr/>
        </p:nvSpPr>
        <p:spPr>
          <a:xfrm>
            <a:off x="5442404" y="35496"/>
            <a:ext cx="1401346"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150" normalizeH="0" baseline="0" noProof="0" dirty="0">
                <a:ln>
                  <a:noFill/>
                </a:ln>
                <a:solidFill>
                  <a:srgbClr val="1F497D">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現地開催のみ</a:t>
            </a:r>
          </a:p>
        </p:txBody>
      </p:sp>
      <p:sp>
        <p:nvSpPr>
          <p:cNvPr id="3" name="テキスト ボックス 2">
            <a:extLst>
              <a:ext uri="{FF2B5EF4-FFF2-40B4-BE49-F238E27FC236}">
                <a16:creationId xmlns:a16="http://schemas.microsoft.com/office/drawing/2014/main" id="{C2C5AD86-AC2A-BBB3-C4F6-0E5C64C2A51A}"/>
              </a:ext>
            </a:extLst>
          </p:cNvPr>
          <p:cNvSpPr txBox="1"/>
          <p:nvPr/>
        </p:nvSpPr>
        <p:spPr>
          <a:xfrm>
            <a:off x="188640" y="2371685"/>
            <a:ext cx="6768752" cy="4001095"/>
          </a:xfrm>
          <a:prstGeom prst="rect">
            <a:avLst/>
          </a:prstGeom>
          <a:noFill/>
        </p:spPr>
        <p:txBody>
          <a:bodyPr wrap="square" rtlCol="0">
            <a:spAutoFit/>
          </a:bodyPr>
          <a:lstStyle/>
          <a:p>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【一般講演】</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19</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30</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20</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00</a:t>
            </a:r>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池田</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薬局　</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池田</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充宏</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先生</a:t>
            </a: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在宅の取り組みと処方傾向　</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endParaRPr lang="en-US" altLang="ja-JP"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【特別講演】</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20</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00</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21</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00</a:t>
            </a:r>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独立行政法人地域医療機能推進機構　九州病院</a:t>
            </a:r>
            <a:endParaRPr lang="en-US" altLang="ja-JP"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緩和ケア科</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医長</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山口　健也　先生</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アドバンス・ケア・プランニングのお話</a:t>
            </a:r>
          </a:p>
          <a:p>
            <a:r>
              <a:rPr lang="ja-JP" altLang="en-US" sz="16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～大事なところと留意点、医療用麻薬の話題も含めて～</a:t>
            </a:r>
            <a:r>
              <a:rPr lang="ja-JP" altLang="en-US" sz="20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endParaRPr lang="en-US" altLang="ja-JP"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EBE3B034-B2CB-DB5D-1868-33C5C7B459FA}"/>
              </a:ext>
            </a:extLst>
          </p:cNvPr>
          <p:cNvSpPr txBox="1"/>
          <p:nvPr/>
        </p:nvSpPr>
        <p:spPr>
          <a:xfrm>
            <a:off x="355154" y="6372200"/>
            <a:ext cx="6201692" cy="1938992"/>
          </a:xfrm>
          <a:prstGeom prst="rect">
            <a:avLst/>
          </a:prstGeom>
          <a:noFill/>
        </p:spPr>
        <p:txBody>
          <a:bodyPr wrap="square" rtlCol="0">
            <a:spAutoFit/>
          </a:bodyPr>
          <a:lstStyle/>
          <a:p>
            <a:r>
              <a:rPr kumimoji="1" lang="ja-JP" altLang="en-US" sz="1200" dirty="0">
                <a:latin typeface="UD デジタル 教科書体 NK-B" panose="02020700000000000000" pitchFamily="18" charset="-128"/>
                <a:ea typeface="UD デジタル 教科書体 NK-B" panose="02020700000000000000" pitchFamily="18" charset="-128"/>
              </a:rPr>
              <a:t>参加対象：遠賀・中間薬剤師会　正会員（</a:t>
            </a:r>
            <a:r>
              <a:rPr kumimoji="1" lang="en-US" altLang="ja-JP" sz="1200" dirty="0">
                <a:latin typeface="UD デジタル 教科書体 NK-B" panose="02020700000000000000" pitchFamily="18" charset="-128"/>
                <a:ea typeface="UD デジタル 教科書体 NK-B" panose="02020700000000000000" pitchFamily="18" charset="-128"/>
              </a:rPr>
              <a:t>A</a:t>
            </a:r>
            <a:r>
              <a:rPr kumimoji="1" lang="ja-JP" altLang="en-US" sz="1200" dirty="0">
                <a:latin typeface="UD デジタル 教科書体 NK-B" panose="02020700000000000000" pitchFamily="18" charset="-128"/>
                <a:ea typeface="UD デジタル 教科書体 NK-B" panose="02020700000000000000" pitchFamily="18" charset="-128"/>
              </a:rPr>
              <a:t>会員・</a:t>
            </a:r>
            <a:r>
              <a:rPr kumimoji="1" lang="en-US" altLang="ja-JP" sz="1200" dirty="0">
                <a:latin typeface="UD デジタル 教科書体 NK-B" panose="02020700000000000000" pitchFamily="18" charset="-128"/>
                <a:ea typeface="UD デジタル 教科書体 NK-B" panose="02020700000000000000" pitchFamily="18" charset="-128"/>
              </a:rPr>
              <a:t>B</a:t>
            </a:r>
            <a:r>
              <a:rPr kumimoji="1" lang="ja-JP" altLang="en-US" sz="1200" dirty="0">
                <a:latin typeface="UD デジタル 教科書体 NK-B" panose="02020700000000000000" pitchFamily="18" charset="-128"/>
                <a:ea typeface="UD デジタル 教科書体 NK-B" panose="02020700000000000000" pitchFamily="18" charset="-128"/>
              </a:rPr>
              <a:t>会員）及び</a:t>
            </a:r>
          </a:p>
          <a:p>
            <a:r>
              <a:rPr kumimoji="1" lang="ja-JP" altLang="en-US" sz="1200" dirty="0">
                <a:latin typeface="UD デジタル 教科書体 NK-B" panose="02020700000000000000" pitchFamily="18" charset="-128"/>
                <a:ea typeface="UD デジタル 教科書体 NK-B" panose="02020700000000000000" pitchFamily="18" charset="-128"/>
              </a:rPr>
              <a:t>　　　　　　　　遠賀・中間地区会員薬局勤務の薬剤師（非会員）</a:t>
            </a:r>
          </a:p>
          <a:p>
            <a:r>
              <a:rPr kumimoji="1" lang="ja-JP" altLang="en-US" sz="1200" dirty="0">
                <a:latin typeface="UD デジタル 教科書体 NK-B" panose="02020700000000000000" pitchFamily="18" charset="-128"/>
                <a:ea typeface="UD デジタル 教科書体 NK-B" panose="02020700000000000000" pitchFamily="18" charset="-128"/>
              </a:rPr>
              <a:t>　　　　　　　　遠賀中間医師会及び遠賀中間歯科医師会所属の先生</a:t>
            </a:r>
          </a:p>
          <a:p>
            <a:endParaRPr kumimoji="1" lang="ja-JP" altLang="en-US" sz="1200" dirty="0">
              <a:latin typeface="UD デジタル 教科書体 NK-B" panose="02020700000000000000" pitchFamily="18" charset="-128"/>
              <a:ea typeface="UD デジタル 教科書体 NK-B" panose="02020700000000000000" pitchFamily="18" charset="-128"/>
            </a:endParaRPr>
          </a:p>
          <a:p>
            <a:r>
              <a:rPr kumimoji="1" lang="ja-JP" altLang="en-US" sz="1200" dirty="0">
                <a:latin typeface="UD デジタル 教科書体 NK-B" panose="02020700000000000000" pitchFamily="18" charset="-128"/>
                <a:ea typeface="UD デジタル 教科書体 NK-B" panose="02020700000000000000" pitchFamily="18" charset="-128"/>
              </a:rPr>
              <a:t>申込〆切：１月２３日 </a:t>
            </a:r>
            <a:r>
              <a:rPr kumimoji="1" lang="en-US" altLang="ja-JP" sz="1200" dirty="0">
                <a:latin typeface="UD デジタル 教科書体 NK-B" panose="02020700000000000000" pitchFamily="18" charset="-128"/>
                <a:ea typeface="UD デジタル 教科書体 NK-B" panose="02020700000000000000" pitchFamily="18" charset="-128"/>
              </a:rPr>
              <a:t>(</a:t>
            </a:r>
            <a:r>
              <a:rPr kumimoji="1" lang="ja-JP" altLang="en-US" sz="1200" dirty="0">
                <a:latin typeface="UD デジタル 教科書体 NK-B" panose="02020700000000000000" pitchFamily="18" charset="-128"/>
                <a:ea typeface="UD デジタル 教科書体 NK-B" panose="02020700000000000000" pitchFamily="18" charset="-128"/>
              </a:rPr>
              <a:t>金</a:t>
            </a:r>
            <a:r>
              <a:rPr kumimoji="1" lang="en-US" altLang="ja-JP" sz="1200" dirty="0">
                <a:latin typeface="UD デジタル 教科書体 NK-B" panose="02020700000000000000" pitchFamily="18" charset="-128"/>
                <a:ea typeface="UD デジタル 教科書体 NK-B" panose="02020700000000000000" pitchFamily="18" charset="-128"/>
              </a:rPr>
              <a:t>)</a:t>
            </a:r>
            <a:r>
              <a:rPr kumimoji="1" lang="ja-JP" altLang="en-US" sz="1200" dirty="0">
                <a:latin typeface="UD デジタル 教科書体 NK-B" panose="02020700000000000000" pitchFamily="18" charset="-128"/>
                <a:ea typeface="UD デジタル 教科書体 NK-B" panose="02020700000000000000" pitchFamily="18" charset="-128"/>
              </a:rPr>
              <a:t>までに事務局まで</a:t>
            </a:r>
            <a:r>
              <a:rPr kumimoji="1" lang="en-US" altLang="ja-JP" sz="1200" dirty="0">
                <a:latin typeface="UD デジタル 教科書体 NK-B" panose="02020700000000000000" pitchFamily="18" charset="-128"/>
                <a:ea typeface="UD デジタル 教科書体 NK-B" panose="02020700000000000000" pitchFamily="18" charset="-128"/>
              </a:rPr>
              <a:t>FAX</a:t>
            </a:r>
            <a:r>
              <a:rPr kumimoji="1" lang="ja-JP" altLang="en-US" sz="1200" dirty="0">
                <a:latin typeface="UD デジタル 教科書体 NK-B" panose="02020700000000000000" pitchFamily="18" charset="-128"/>
                <a:ea typeface="UD デジタル 教科書体 NK-B" panose="02020700000000000000" pitchFamily="18" charset="-128"/>
              </a:rPr>
              <a:t>またはメールでお願い致します。</a:t>
            </a:r>
          </a:p>
          <a:p>
            <a:endParaRPr kumimoji="1" lang="ja-JP" altLang="en-US" sz="1200" dirty="0">
              <a:latin typeface="UD デジタル 教科書体 NK-B" panose="02020700000000000000" pitchFamily="18" charset="-128"/>
              <a:ea typeface="UD デジタル 教科書体 NK-B" panose="02020700000000000000" pitchFamily="18" charset="-128"/>
            </a:endParaRPr>
          </a:p>
          <a:p>
            <a:r>
              <a:rPr kumimoji="1" lang="ja-JP" altLang="en-US" sz="1200" dirty="0">
                <a:latin typeface="UD デジタル 教科書体 NK-B" panose="02020700000000000000" pitchFamily="18" charset="-128"/>
                <a:ea typeface="UD デジタル 教科書体 NK-B" panose="02020700000000000000" pitchFamily="18" charset="-128"/>
              </a:rPr>
              <a:t>◇当日は、印刷した</a:t>
            </a:r>
            <a:r>
              <a:rPr kumimoji="1" lang="en-US" altLang="ja-JP" sz="1200" dirty="0">
                <a:latin typeface="UD デジタル 教科書体 NK-B" panose="02020700000000000000" pitchFamily="18" charset="-128"/>
                <a:ea typeface="UD デジタル 教科書体 NK-B" panose="02020700000000000000" pitchFamily="18" charset="-128"/>
              </a:rPr>
              <a:t>PECS</a:t>
            </a:r>
            <a:r>
              <a:rPr kumimoji="1" lang="ja-JP" altLang="en-US" sz="1200" dirty="0">
                <a:latin typeface="UD デジタル 教科書体 NK-B" panose="02020700000000000000" pitchFamily="18" charset="-128"/>
                <a:ea typeface="UD デジタル 教科書体 NK-B" panose="02020700000000000000" pitchFamily="18" charset="-128"/>
              </a:rPr>
              <a:t>本人確認票（</a:t>
            </a:r>
            <a:r>
              <a:rPr kumimoji="1" lang="en-US" altLang="ja-JP" sz="1200" dirty="0">
                <a:latin typeface="UD デジタル 教科書体 NK-B" panose="02020700000000000000" pitchFamily="18" charset="-128"/>
                <a:ea typeface="UD デジタル 教科書体 NK-B" panose="02020700000000000000" pitchFamily="18" charset="-128"/>
              </a:rPr>
              <a:t>QR</a:t>
            </a:r>
            <a:r>
              <a:rPr kumimoji="1" lang="ja-JP" altLang="en-US" sz="1200" dirty="0">
                <a:latin typeface="UD デジタル 教科書体 NK-B" panose="02020700000000000000" pitchFamily="18" charset="-128"/>
                <a:ea typeface="UD デジタル 教科書体 NK-B" panose="02020700000000000000" pitchFamily="18" charset="-128"/>
              </a:rPr>
              <a:t>コード）本人確認出来るものを必ずご持参ください。</a:t>
            </a:r>
          </a:p>
          <a:p>
            <a:r>
              <a:rPr kumimoji="1" lang="ja-JP" altLang="en-US" sz="1200" dirty="0">
                <a:latin typeface="UD デジタル 教科書体 NK-B" panose="02020700000000000000" pitchFamily="18" charset="-128"/>
                <a:ea typeface="UD デジタル 教科書体 NK-B" panose="02020700000000000000" pitchFamily="18" charset="-128"/>
              </a:rPr>
              <a:t>　（マイナンバーカード、運転免許証、</a:t>
            </a:r>
            <a:r>
              <a:rPr kumimoji="1" lang="en-US" altLang="ja-JP" sz="1200" dirty="0">
                <a:latin typeface="UD デジタル 教科書体 NK-B" panose="02020700000000000000" pitchFamily="18" charset="-128"/>
                <a:ea typeface="UD デジタル 教科書体 NK-B" panose="02020700000000000000" pitchFamily="18" charset="-128"/>
              </a:rPr>
              <a:t>HPKI</a:t>
            </a:r>
            <a:r>
              <a:rPr kumimoji="1" lang="ja-JP" altLang="en-US" sz="1200" dirty="0">
                <a:latin typeface="UD デジタル 教科書体 NK-B" panose="02020700000000000000" pitchFamily="18" charset="-128"/>
                <a:ea typeface="UD デジタル 教科書体 NK-B" panose="02020700000000000000" pitchFamily="18" charset="-128"/>
              </a:rPr>
              <a:t>カード、パスポートなど、顔写真付き身分証明書）</a:t>
            </a:r>
          </a:p>
          <a:p>
            <a:r>
              <a:rPr kumimoji="1" lang="ja-JP" altLang="en-US" sz="1200" dirty="0">
                <a:latin typeface="UD デジタル 教科書体 NK-B" panose="02020700000000000000" pitchFamily="18" charset="-128"/>
                <a:ea typeface="UD デジタル 教科書体 NK-B" panose="02020700000000000000" pitchFamily="18" charset="-128"/>
              </a:rPr>
              <a:t>◇受付にて、混雑が想定されますので時間に余裕をもって来館ください。</a:t>
            </a:r>
          </a:p>
          <a:p>
            <a:r>
              <a:rPr kumimoji="1" lang="ja-JP" altLang="en-US" sz="1200" dirty="0">
                <a:latin typeface="UD デジタル 教科書体 NK-B" panose="02020700000000000000" pitchFamily="18" charset="-128"/>
                <a:ea typeface="UD デジタル 教科書体 NK-B" panose="02020700000000000000" pitchFamily="18" charset="-128"/>
              </a:rPr>
              <a:t>　また、遅刻・途中退出などは、単位付与が出来ませんのでご了承ください。</a:t>
            </a:r>
          </a:p>
        </p:txBody>
      </p:sp>
      <p:sp>
        <p:nvSpPr>
          <p:cNvPr id="5" name="テキスト ボックス 4">
            <a:extLst>
              <a:ext uri="{FF2B5EF4-FFF2-40B4-BE49-F238E27FC236}">
                <a16:creationId xmlns:a16="http://schemas.microsoft.com/office/drawing/2014/main" id="{B20E45E4-1C42-750E-1740-AC5F85D7016C}"/>
              </a:ext>
            </a:extLst>
          </p:cNvPr>
          <p:cNvSpPr txBox="1"/>
          <p:nvPr/>
        </p:nvSpPr>
        <p:spPr>
          <a:xfrm>
            <a:off x="983791" y="6012160"/>
            <a:ext cx="4677457" cy="338554"/>
          </a:xfrm>
          <a:prstGeom prst="rect">
            <a:avLst/>
          </a:prstGeom>
          <a:noFill/>
        </p:spPr>
        <p:txBody>
          <a:bodyPr wrap="square" rtlCol="0">
            <a:spAutoFit/>
          </a:bodyPr>
          <a:lstStyle/>
          <a:p>
            <a:r>
              <a:rPr kumimoji="1" lang="ja-JP" altLang="en-US" sz="1600" u="sng" dirty="0">
                <a:solidFill>
                  <a:srgbClr val="F66400"/>
                </a:solidFill>
                <a:latin typeface="UD デジタル 教科書体 N-B" panose="02020700000000000000" pitchFamily="17" charset="-128"/>
                <a:ea typeface="UD デジタル 教科書体 N-B" panose="02020700000000000000" pitchFamily="17" charset="-128"/>
              </a:rPr>
              <a:t>単位：日本薬剤師研修センター研修単位　</a:t>
            </a:r>
            <a:r>
              <a:rPr kumimoji="1" lang="en-US" altLang="ja-JP" sz="1600" u="sng" dirty="0">
                <a:solidFill>
                  <a:srgbClr val="F66400"/>
                </a:solidFill>
                <a:latin typeface="UD デジタル 教科書体 N-B" panose="02020700000000000000" pitchFamily="17" charset="-128"/>
                <a:ea typeface="UD デジタル 教科書体 N-B" panose="02020700000000000000" pitchFamily="17" charset="-128"/>
              </a:rPr>
              <a:t>1</a:t>
            </a:r>
            <a:r>
              <a:rPr kumimoji="1" lang="ja-JP" altLang="en-US" sz="1600" u="sng" dirty="0">
                <a:solidFill>
                  <a:srgbClr val="F66400"/>
                </a:solidFill>
                <a:latin typeface="UD デジタル 教科書体 N-B" panose="02020700000000000000" pitchFamily="17" charset="-128"/>
                <a:ea typeface="UD デジタル 教科書体 N-B" panose="02020700000000000000" pitchFamily="17" charset="-128"/>
              </a:rPr>
              <a:t>単位</a:t>
            </a:r>
          </a:p>
        </p:txBody>
      </p:sp>
      <p:sp>
        <p:nvSpPr>
          <p:cNvPr id="6" name="テキスト ボックス 5">
            <a:extLst>
              <a:ext uri="{FF2B5EF4-FFF2-40B4-BE49-F238E27FC236}">
                <a16:creationId xmlns:a16="http://schemas.microsoft.com/office/drawing/2014/main" id="{0FE0EF42-164A-76FA-A6A9-82C12DC323C0}"/>
              </a:ext>
            </a:extLst>
          </p:cNvPr>
          <p:cNvSpPr txBox="1"/>
          <p:nvPr/>
        </p:nvSpPr>
        <p:spPr>
          <a:xfrm>
            <a:off x="279610" y="8316416"/>
            <a:ext cx="6264696" cy="415498"/>
          </a:xfrm>
          <a:prstGeom prst="rect">
            <a:avLst/>
          </a:prstGeom>
          <a:noFill/>
        </p:spPr>
        <p:txBody>
          <a:bodyPr wrap="square" rtlCol="0">
            <a:spAutoFit/>
          </a:bodyPr>
          <a:lstStyle/>
          <a:p>
            <a:r>
              <a:rPr kumimoji="1" lang="ja-JP" altLang="en-US" sz="1050" dirty="0"/>
              <a:t>ご記帳頂いたご施設名、ご芳名は、医薬品の適正使用情報および医学・薬学に関する情報提供活動のために利用させていただくことがございます。何卒ご理解とご協力を賜りますようお願い申し上げます</a:t>
            </a:r>
          </a:p>
        </p:txBody>
      </p:sp>
    </p:spTree>
    <p:extLst>
      <p:ext uri="{BB962C8B-B14F-4D97-AF65-F5344CB8AC3E}">
        <p14:creationId xmlns:p14="http://schemas.microsoft.com/office/powerpoint/2010/main" val="22167257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3109</TotalTime>
  <Words>320</Words>
  <Application>Microsoft Office PowerPoint</Application>
  <PresentationFormat>画面に合わせる (4:3)</PresentationFormat>
  <Paragraphs>36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UD デジタル 教科書体 N-B</vt:lpstr>
      <vt:lpstr>UD デジタル 教科書体 NK-B</vt:lpstr>
      <vt:lpstr>Arial</vt:lpstr>
      <vt:lpstr>Calibri</vt:lpstr>
      <vt:lpstr>Office ​​テーマ</vt:lpstr>
      <vt:lpstr>PowerPoint プレゼンテーション</vt:lpstr>
    </vt:vector>
  </TitlesOfParts>
  <Company>DAIICHI SANKYO CO.,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MATSUZAKI FUMIKO / 松崎 芙美子</dc:creator>
  <cp:lastModifiedBy>onnaka11@outlook.jp</cp:lastModifiedBy>
  <cp:revision>209</cp:revision>
  <cp:lastPrinted>2025-11-18T05:10:49Z</cp:lastPrinted>
  <dcterms:created xsi:type="dcterms:W3CDTF">2017-05-18T07:42:24Z</dcterms:created>
  <dcterms:modified xsi:type="dcterms:W3CDTF">2025-11-18T05:10:52Z</dcterms:modified>
</cp:coreProperties>
</file>